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48" r:id="rId3"/>
    <p:sldId id="349" r:id="rId4"/>
    <p:sldId id="330" r:id="rId5"/>
    <p:sldId id="303" r:id="rId6"/>
    <p:sldId id="304" r:id="rId7"/>
    <p:sldId id="308" r:id="rId8"/>
    <p:sldId id="342" r:id="rId9"/>
    <p:sldId id="269" r:id="rId10"/>
    <p:sldId id="345" r:id="rId11"/>
    <p:sldId id="343" r:id="rId12"/>
    <p:sldId id="344" r:id="rId13"/>
    <p:sldId id="346" r:id="rId14"/>
    <p:sldId id="350" r:id="rId15"/>
    <p:sldId id="351" r:id="rId16"/>
    <p:sldId id="347" r:id="rId17"/>
    <p:sldId id="307" r:id="rId18"/>
    <p:sldId id="315" r:id="rId19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BF"/>
    <a:srgbClr val="D2D2D2"/>
    <a:srgbClr val="DCDCDC"/>
    <a:srgbClr val="C8C8C8"/>
    <a:srgbClr val="FEFEFE"/>
    <a:srgbClr val="FFFFFE"/>
    <a:srgbClr val="B2B2B2"/>
    <a:srgbClr val="A6A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9" autoAdjust="0"/>
    <p:restoredTop sz="85790" autoAdjust="0"/>
  </p:normalViewPr>
  <p:slideViewPr>
    <p:cSldViewPr>
      <p:cViewPr>
        <p:scale>
          <a:sx n="73" d="100"/>
          <a:sy n="73" d="100"/>
        </p:scale>
        <p:origin x="-141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58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34BC86-26B2-4E97-84BC-86D2BECDFB93}" type="datetime4">
              <a:rPr lang="nl-NL"/>
              <a:pPr/>
              <a:t>25 september 2017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CE614-CF06-4360-A034-A4F9B9C4995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2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936C7-6A70-449E-955C-4D17B497A807}" type="datetime4">
              <a:rPr lang="nl-NL"/>
              <a:pPr/>
              <a:t>25 september 2017</a:t>
            </a:fld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684D4-5C03-4A46-9CBF-D8F1FEEB24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7324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894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82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This</a:t>
            </a:r>
            <a:r>
              <a:rPr lang="nl-NL" dirty="0" smtClean="0"/>
              <a:t> is on –line </a:t>
            </a:r>
            <a:r>
              <a:rPr lang="nl-NL" dirty="0" err="1" smtClean="0"/>
              <a:t>infromation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see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use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1010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471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611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mtClean="0"/>
              <a:t>21 november 2011</a:t>
            </a:r>
          </a:p>
        </p:txBody>
      </p:sp>
      <p:sp>
        <p:nvSpPr>
          <p:cNvPr id="3993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52EB29-DF16-42D2-86F3-40920022604C}" type="slidenum">
              <a:rPr lang="nl-NL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nl-NL" altLang="en-US" smtClean="0"/>
          </a:p>
        </p:txBody>
      </p:sp>
      <p:sp>
        <p:nvSpPr>
          <p:cNvPr id="39940" name="Text Box 1"/>
          <p:cNvSpPr txBox="1">
            <a:spLocks noChangeArrowheads="1"/>
          </p:cNvSpPr>
          <p:nvPr/>
        </p:nvSpPr>
        <p:spPr bwMode="auto">
          <a:xfrm>
            <a:off x="3852863" y="942816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4268F8E-C887-4E4B-B2D7-7FF3D760C6B1}" type="slidenum">
              <a:rPr lang="nl-NL" altLang="en-US"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nl-NL" altLang="en-US">
              <a:latin typeface="Arial" charset="0"/>
            </a:endParaRPr>
          </a:p>
        </p:txBody>
      </p:sp>
      <p:sp>
        <p:nvSpPr>
          <p:cNvPr id="39941" name="Text Box 2"/>
          <p:cNvSpPr txBox="1">
            <a:spLocks noChangeArrowheads="1"/>
          </p:cNvSpPr>
          <p:nvPr/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NL" altLang="en-US">
              <a:latin typeface="Arial" charset="0"/>
            </a:endParaRP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en-US">
                <a:latin typeface="Arial" charset="0"/>
              </a:rPr>
              <a:t>21 november 2011</a:t>
            </a:r>
          </a:p>
        </p:txBody>
      </p:sp>
      <p:sp>
        <p:nvSpPr>
          <p:cNvPr id="39943" name="Text Box 4"/>
          <p:cNvSpPr txBox="1">
            <a:spLocks noChangeArrowheads="1"/>
          </p:cNvSpPr>
          <p:nvPr/>
        </p:nvSpPr>
        <p:spPr bwMode="auto">
          <a:xfrm>
            <a:off x="1201738" y="754063"/>
            <a:ext cx="4395787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 altLang="en-US"/>
          </a:p>
        </p:txBody>
      </p:sp>
      <p:sp>
        <p:nvSpPr>
          <p:cNvPr id="39944" name="Rectangle 5"/>
          <p:cNvSpPr>
            <a:spLocks noGrp="1" noChangeArrowheads="1"/>
          </p:cNvSpPr>
          <p:nvPr>
            <p:ph type="body"/>
          </p:nvPr>
        </p:nvSpPr>
        <p:spPr>
          <a:xfrm>
            <a:off x="681038" y="4714875"/>
            <a:ext cx="5437187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en-US" smtClean="0"/>
              <a:t>Delft-FEWS, het data-integratieplatform van Deltares voor voorspellingen en dagelijks waterbeheer, wordt inmiddels in 41 landen gebruikt (november 2015). Met Delft-FEWS kunnen waterbeheerders tijdig maatregelen nemen waardoor de schade door hoogwater en droogte kan worden beperkt. Gebruikers van Delft-FEWS communiceren sinds een aantal jaar met elkaar via een speciale community portal (www.delft-fews.nl). </a:t>
            </a:r>
          </a:p>
          <a:p>
            <a:endParaRPr lang="en-GB" altLang="en-US" smtClean="0"/>
          </a:p>
        </p:txBody>
      </p:sp>
      <p:sp>
        <p:nvSpPr>
          <p:cNvPr id="48132" name="Date Placeholder 3"/>
          <p:cNvSpPr>
            <a:spLocks noGrp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mtClean="0">
                <a:solidFill>
                  <a:srgbClr val="FFFFFF"/>
                </a:solidFill>
              </a:rPr>
              <a:t>21 november 2011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7800" algn="l"/>
                <a:tab pos="2170113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D0A896-0D74-4D5B-9D2B-3C8D01680E08}" type="slidenum">
              <a:rPr lang="nl-NL" altLang="en-US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nl-NL" alt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http://guanabaralimpa.deltares.nl/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31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280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20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711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595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7936C7-6A70-449E-955C-4D17B497A807}" type="datetime4">
              <a:rPr lang="nl-NL" smtClean="0"/>
              <a:pPr/>
              <a:t>25 september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2684D4-5C03-4A46-9CBF-D8F1FEEB2460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56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E87-0CAE-4287-929D-B4842452C8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78DCF-9440-4728-B0F5-FDF8D942C7C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58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C096-3EE4-4BEC-940C-289F6535919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10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D835F-19BB-40F0-A624-FCF442D9343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9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EC3BE-B9AC-4CC1-B14D-FDB303D2EB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18990-E9C6-47B7-89CA-82525F27E0F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34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DB34A-53C9-4D7D-8EBA-7309284EFF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07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D0F2F-A621-435F-B4D2-0418B1EB607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68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9F8B-D355-436C-A5FF-D203EE356B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7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10FE2-BC66-4C11-B2D2-0546B1B667B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89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fld id="{DC5A28C5-F21B-4021-BE2C-2B9D4123791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D111-00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1042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uanabaralimpa.deltares.nl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etherlands" TargetMode="External"/><Relationship Id="rId13" Type="http://schemas.openxmlformats.org/officeDocument/2006/relationships/hyperlink" Target="https://en.wikipedia.org/wiki/Bremerhaven" TargetMode="External"/><Relationship Id="rId18" Type="http://schemas.openxmlformats.org/officeDocument/2006/relationships/hyperlink" Target="https://en.wikipedia.org/wiki/United_Kingdom" TargetMode="External"/><Relationship Id="rId3" Type="http://schemas.openxmlformats.org/officeDocument/2006/relationships/image" Target="../media/image13.png"/><Relationship Id="rId21" Type="http://schemas.openxmlformats.org/officeDocument/2006/relationships/image" Target="../media/image17.png"/><Relationship Id="rId7" Type="http://schemas.openxmlformats.org/officeDocument/2006/relationships/hyperlink" Target="https://en.wikipedia.org/wiki/Rotterdam" TargetMode="External"/><Relationship Id="rId12" Type="http://schemas.openxmlformats.org/officeDocument/2006/relationships/hyperlink" Target="https://en.wikipedia.org/wiki/Germany" TargetMode="External"/><Relationship Id="rId17" Type="http://schemas.openxmlformats.org/officeDocument/2006/relationships/hyperlink" Target="https://en.wikipedia.org/wiki/Felixstowe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en.wikipedia.org/wiki/Algeciras" TargetMode="Externa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List_of_busiest_ports_in_Europe#cite_note-eurostat1-1" TargetMode="External"/><Relationship Id="rId11" Type="http://schemas.openxmlformats.org/officeDocument/2006/relationships/hyperlink" Target="https://en.wikipedia.org/wiki/Hamburg" TargetMode="External"/><Relationship Id="rId5" Type="http://schemas.openxmlformats.org/officeDocument/2006/relationships/hyperlink" Target="https://en.wikipedia.org/wiki/Twenty-foot_equivalent_unit" TargetMode="External"/><Relationship Id="rId15" Type="http://schemas.openxmlformats.org/officeDocument/2006/relationships/hyperlink" Target="https://en.wikipedia.org/wiki/Spain" TargetMode="External"/><Relationship Id="rId23" Type="http://schemas.openxmlformats.org/officeDocument/2006/relationships/image" Target="../media/image19.png"/><Relationship Id="rId10" Type="http://schemas.openxmlformats.org/officeDocument/2006/relationships/hyperlink" Target="https://en.wikipedia.org/wiki/Belgium" TargetMode="External"/><Relationship Id="rId19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s://en.wikipedia.org/wiki/Antwerp" TargetMode="External"/><Relationship Id="rId14" Type="http://schemas.openxmlformats.org/officeDocument/2006/relationships/hyperlink" Target="https://en.wikipedia.org/wiki/Valencia,_Spain" TargetMode="External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1720" y="5877272"/>
            <a:ext cx="6618288" cy="338138"/>
          </a:xfrm>
        </p:spPr>
        <p:txBody>
          <a:bodyPr/>
          <a:lstStyle/>
          <a:p>
            <a:r>
              <a:rPr lang="en-US" dirty="0" smtClean="0"/>
              <a:t>September 26 2017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Navigation </a:t>
            </a:r>
            <a:r>
              <a:rPr lang="en-GB" dirty="0"/>
              <a:t>information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Port of Rotterdam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Development of HF </a:t>
            </a:r>
            <a:r>
              <a:rPr lang="en-GB" dirty="0"/>
              <a:t>radar </a:t>
            </a:r>
            <a:r>
              <a:rPr lang="en-GB" dirty="0" smtClean="0"/>
              <a:t>and </a:t>
            </a:r>
            <a:r>
              <a:rPr lang="en-GB" dirty="0"/>
              <a:t>3D </a:t>
            </a:r>
            <a:r>
              <a:rPr lang="en-GB" dirty="0" smtClean="0"/>
              <a:t>Model 2015- 2018</a:t>
            </a:r>
            <a:endParaRPr lang="en-GB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4581128"/>
            <a:ext cx="6618288" cy="1144587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Rinus Schroevers,  Martin Verlaan, Firmijn Zijl - Deltares</a:t>
            </a:r>
          </a:p>
          <a:p>
            <a:r>
              <a:rPr lang="en-US" dirty="0" err="1" smtClean="0"/>
              <a:t>Mando</a:t>
            </a:r>
            <a:r>
              <a:rPr lang="en-US" dirty="0" smtClean="0"/>
              <a:t> de Jong, Peter </a:t>
            </a:r>
            <a:r>
              <a:rPr lang="en-US" dirty="0" err="1" smtClean="0"/>
              <a:t>Verburgh</a:t>
            </a:r>
            <a:r>
              <a:rPr lang="en-US" dirty="0" smtClean="0"/>
              <a:t>	- Rijkswaterstaat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91" y="1340768"/>
            <a:ext cx="2914209" cy="8640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N:\Global Data\Logo\Deltares\DELTARES_ENABLING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28860"/>
            <a:ext cx="1259632" cy="7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115616" y="3234929"/>
            <a:ext cx="7413713" cy="1771262"/>
          </a:xfrm>
          <a:prstGeom prst="rect">
            <a:avLst/>
          </a:prstGeom>
          <a:solidFill>
            <a:srgbClr val="D2D2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79" y="188640"/>
            <a:ext cx="8223250" cy="1433512"/>
          </a:xfrm>
        </p:spPr>
        <p:txBody>
          <a:bodyPr/>
          <a:lstStyle/>
          <a:p>
            <a:r>
              <a:rPr lang="en-US" sz="3200" smtClean="0">
                <a:solidFill>
                  <a:schemeClr val="bg1"/>
                </a:solidFill>
              </a:rPr>
              <a:t>Proposal </a:t>
            </a:r>
            <a:r>
              <a:rPr lang="en-US" sz="3200" smtClean="0">
                <a:solidFill>
                  <a:schemeClr val="bg1"/>
                </a:solidFill>
              </a:rPr>
              <a:t>2013: </a:t>
            </a:r>
            <a:r>
              <a:rPr lang="en-US" sz="3200" dirty="0" smtClean="0">
                <a:solidFill>
                  <a:schemeClr val="bg1"/>
                </a:solidFill>
              </a:rPr>
              <a:t>3D forecast &amp; HF radar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2496" y="3461303"/>
            <a:ext cx="1872208" cy="5109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Assimilation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83188" y="1801781"/>
            <a:ext cx="2153567" cy="9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HF radar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Surface currents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1718" y="1772816"/>
            <a:ext cx="1692188" cy="9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Water levels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5930" y="3954622"/>
            <a:ext cx="1872208" cy="7554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3D model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Forecast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stCxn id="6" idx="2"/>
          </p:cNvCxnSpPr>
          <p:nvPr/>
        </p:nvCxnSpPr>
        <p:spPr>
          <a:xfrm>
            <a:off x="3459972" y="2737885"/>
            <a:ext cx="391948" cy="681426"/>
          </a:xfrm>
          <a:prstGeom prst="straightConnector1">
            <a:avLst/>
          </a:prstGeom>
          <a:ln w="38100">
            <a:solidFill>
              <a:srgbClr val="008B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4991718" y="2708920"/>
            <a:ext cx="846094" cy="649324"/>
          </a:xfrm>
          <a:prstGeom prst="straightConnector1">
            <a:avLst/>
          </a:prstGeom>
          <a:ln w="38100">
            <a:solidFill>
              <a:srgbClr val="008B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963961" y="3972302"/>
            <a:ext cx="2448713" cy="7200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3D model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hind cast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8831" y="3981349"/>
            <a:ext cx="1692188" cy="7019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Initials conditions</a:t>
            </a:r>
          </a:p>
        </p:txBody>
      </p:sp>
      <p:cxnSp>
        <p:nvCxnSpPr>
          <p:cNvPr id="33" name="Straight Arrow Connector 32"/>
          <p:cNvCxnSpPr>
            <a:stCxn id="24" idx="3"/>
            <a:endCxn id="10" idx="1"/>
          </p:cNvCxnSpPr>
          <p:nvPr/>
        </p:nvCxnSpPr>
        <p:spPr>
          <a:xfrm>
            <a:off x="5412674" y="4332342"/>
            <a:ext cx="1063256" cy="0"/>
          </a:xfrm>
          <a:prstGeom prst="straightConnector1">
            <a:avLst/>
          </a:prstGeom>
          <a:ln w="38100">
            <a:solidFill>
              <a:srgbClr val="008B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6" idx="3"/>
            <a:endCxn id="24" idx="1"/>
          </p:cNvCxnSpPr>
          <p:nvPr/>
        </p:nvCxnSpPr>
        <p:spPr>
          <a:xfrm>
            <a:off x="2301019" y="4332342"/>
            <a:ext cx="662942" cy="0"/>
          </a:xfrm>
          <a:prstGeom prst="straightConnector1">
            <a:avLst/>
          </a:prstGeom>
          <a:ln w="38100">
            <a:solidFill>
              <a:srgbClr val="008B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547648" y="5425406"/>
            <a:ext cx="1872208" cy="7554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3D currents for the whole area</a:t>
            </a:r>
          </a:p>
        </p:txBody>
      </p:sp>
      <p:cxnSp>
        <p:nvCxnSpPr>
          <p:cNvPr id="48" name="Straight Arrow Connector 47"/>
          <p:cNvCxnSpPr>
            <a:stCxn id="10" idx="2"/>
          </p:cNvCxnSpPr>
          <p:nvPr/>
        </p:nvCxnSpPr>
        <p:spPr>
          <a:xfrm flipH="1">
            <a:off x="7394320" y="4710062"/>
            <a:ext cx="17714" cy="715344"/>
          </a:xfrm>
          <a:prstGeom prst="straightConnector1">
            <a:avLst/>
          </a:prstGeom>
          <a:ln w="38100">
            <a:solidFill>
              <a:srgbClr val="008B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62523" y="1475624"/>
            <a:ext cx="8748464" cy="38873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2" y="5923129"/>
            <a:ext cx="3152901" cy="9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95" y="960709"/>
            <a:ext cx="4896544" cy="4755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39" y="243953"/>
            <a:ext cx="8223250" cy="143351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Functional specs HF radar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28474"/>
            <a:ext cx="7874000" cy="5040560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>
                <a:solidFill>
                  <a:srgbClr val="008BBF"/>
                </a:solidFill>
              </a:rPr>
              <a:t>Area </a:t>
            </a:r>
            <a:r>
              <a:rPr lang="en-GB" sz="1800" b="1" dirty="0">
                <a:solidFill>
                  <a:srgbClr val="008BBF"/>
                </a:solidFill>
              </a:rPr>
              <a:t>of </a:t>
            </a:r>
            <a:r>
              <a:rPr lang="en-GB" sz="1800" b="1" dirty="0" smtClean="0">
                <a:solidFill>
                  <a:srgbClr val="008BBF"/>
                </a:solidFill>
              </a:rPr>
              <a:t>interest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8BBF"/>
                </a:solidFill>
              </a:rPr>
              <a:t>	A</a:t>
            </a:r>
            <a:r>
              <a:rPr lang="en-US" sz="1800" dirty="0">
                <a:solidFill>
                  <a:srgbClr val="008BBF"/>
                </a:solidFill>
              </a:rPr>
              <a:t>: vectors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8BBF"/>
                </a:solidFill>
              </a:rPr>
              <a:t>	A+B</a:t>
            </a:r>
            <a:r>
              <a:rPr lang="en-US" sz="1800" dirty="0">
                <a:solidFill>
                  <a:srgbClr val="008BBF"/>
                </a:solidFill>
              </a:rPr>
              <a:t>: </a:t>
            </a:r>
            <a:r>
              <a:rPr lang="en-US" sz="1800" dirty="0" smtClean="0">
                <a:solidFill>
                  <a:srgbClr val="008BBF"/>
                </a:solidFill>
              </a:rPr>
              <a:t>radials</a:t>
            </a:r>
            <a:endParaRPr lang="en-GB" sz="1800" dirty="0">
              <a:solidFill>
                <a:srgbClr val="008BBF"/>
              </a:solidFill>
            </a:endParaRPr>
          </a:p>
          <a:p>
            <a:pPr marL="0" indent="0">
              <a:buNone/>
            </a:pPr>
            <a:endParaRPr lang="en-GB" sz="1800" b="1" dirty="0">
              <a:solidFill>
                <a:srgbClr val="008BBF"/>
              </a:solidFill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008BBF"/>
                </a:solidFill>
              </a:rPr>
              <a:t>Representative depth: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008BBF"/>
                </a:solidFill>
              </a:rPr>
              <a:t>	0.7 m</a:t>
            </a:r>
            <a:endParaRPr lang="en-GB" sz="1800" dirty="0">
              <a:solidFill>
                <a:srgbClr val="008BBF"/>
              </a:solidFill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008BBF"/>
                </a:solidFill>
              </a:rPr>
              <a:t>Spatial resolution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008BBF"/>
                </a:solidFill>
              </a:rPr>
              <a:t>	around 1 km</a:t>
            </a:r>
          </a:p>
          <a:p>
            <a:pPr marL="0" indent="0">
              <a:buNone/>
            </a:pPr>
            <a:r>
              <a:rPr lang="en-GB" sz="1800" b="1" dirty="0" smtClean="0">
                <a:solidFill>
                  <a:srgbClr val="008BBF"/>
                </a:solidFill>
              </a:rPr>
              <a:t>Maximum uncertainty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8BBF"/>
                </a:solidFill>
              </a:rPr>
              <a:t>	</a:t>
            </a:r>
            <a:r>
              <a:rPr lang="en-GB" sz="1800" dirty="0" smtClean="0">
                <a:solidFill>
                  <a:srgbClr val="008BBF"/>
                </a:solidFill>
              </a:rPr>
              <a:t>20 cm/s in 30 min.</a:t>
            </a:r>
            <a:endParaRPr lang="en-GB" sz="1800" dirty="0">
              <a:solidFill>
                <a:srgbClr val="008BBF"/>
              </a:solidFill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008BBF"/>
                </a:solidFill>
              </a:rPr>
              <a:t>Data </a:t>
            </a:r>
            <a:r>
              <a:rPr lang="en-GB" sz="1800" b="1" dirty="0">
                <a:solidFill>
                  <a:srgbClr val="008BBF"/>
                </a:solidFill>
              </a:rPr>
              <a:t>availability </a:t>
            </a:r>
            <a:endParaRPr lang="en-GB" sz="1800" b="1" dirty="0" smtClean="0">
              <a:solidFill>
                <a:srgbClr val="008BBF"/>
              </a:solidFill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rgbClr val="008BBF"/>
                </a:solidFill>
              </a:rPr>
              <a:t>	</a:t>
            </a:r>
            <a:r>
              <a:rPr lang="en-GB" sz="1800" dirty="0" smtClean="0">
                <a:solidFill>
                  <a:srgbClr val="008BBF"/>
                </a:solidFill>
              </a:rPr>
              <a:t>Average 95%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8BBF"/>
                </a:solidFill>
              </a:rPr>
              <a:t>	</a:t>
            </a:r>
            <a:r>
              <a:rPr lang="en-GB" sz="1800" dirty="0" smtClean="0">
                <a:solidFill>
                  <a:srgbClr val="008BBF"/>
                </a:solidFill>
              </a:rPr>
              <a:t>up to </a:t>
            </a:r>
            <a:r>
              <a:rPr lang="en-GB" sz="1800" dirty="0" err="1" smtClean="0">
                <a:solidFill>
                  <a:srgbClr val="008BBF"/>
                </a:solidFill>
              </a:rPr>
              <a:t>Hs</a:t>
            </a:r>
            <a:r>
              <a:rPr lang="en-GB" sz="1800" dirty="0" smtClean="0">
                <a:solidFill>
                  <a:srgbClr val="008BBF"/>
                </a:solidFill>
              </a:rPr>
              <a:t> </a:t>
            </a:r>
            <a:r>
              <a:rPr lang="en-GB" sz="1800" dirty="0">
                <a:solidFill>
                  <a:srgbClr val="008BBF"/>
                </a:solidFill>
              </a:rPr>
              <a:t>5 </a:t>
            </a:r>
            <a:r>
              <a:rPr lang="en-GB" sz="1800" dirty="0" smtClean="0">
                <a:solidFill>
                  <a:srgbClr val="008BBF"/>
                </a:solidFill>
              </a:rPr>
              <a:t>m</a:t>
            </a:r>
            <a:endParaRPr lang="en-GB" sz="1800" dirty="0">
              <a:solidFill>
                <a:srgbClr val="008BBF"/>
              </a:solidFill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rgbClr val="008BBF"/>
                </a:solidFill>
              </a:rPr>
              <a:t>Time resolution </a:t>
            </a:r>
            <a:endParaRPr lang="en-GB" sz="1800" b="1" dirty="0" smtClean="0">
              <a:solidFill>
                <a:srgbClr val="008BBF"/>
              </a:solidFill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rgbClr val="008BBF"/>
                </a:solidFill>
              </a:rPr>
              <a:t>	</a:t>
            </a:r>
            <a:r>
              <a:rPr lang="en-GB" sz="1800" dirty="0" smtClean="0">
                <a:solidFill>
                  <a:srgbClr val="008BBF"/>
                </a:solidFill>
              </a:rPr>
              <a:t>30 minutes</a:t>
            </a:r>
            <a:endParaRPr lang="en-GB" sz="1800" dirty="0"/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5228852"/>
            <a:ext cx="593799" cy="9401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2160" y="331634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7967" y="256490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1152" y="414908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r="-20423"/>
          <a:stretch/>
        </p:blipFill>
        <p:spPr>
          <a:xfrm>
            <a:off x="3616259" y="696832"/>
            <a:ext cx="5995143" cy="5259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10527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 WERA arrays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856"/>
            <a:ext cx="10836696" cy="58904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0728"/>
            <a:ext cx="10877656" cy="5912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smtClean="0">
                <a:solidFill>
                  <a:schemeClr val="bg1"/>
                </a:solidFill>
              </a:rPr>
              <a:t>HF radar &amp; 2D model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7" name="Picture 2" descr="N:\Global Data\Logo\Deltares\DELTARES_ENABLING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28860"/>
            <a:ext cx="1259632" cy="7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to validate?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184" y="1196752"/>
            <a:ext cx="7874000" cy="4300538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Surface floats 		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0070C0"/>
                </a:solidFill>
              </a:rPr>
              <a:t>shipping lane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ADCP on bottom or buoy	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70C0"/>
                </a:solidFill>
              </a:rPr>
              <a:t> no surface </a:t>
            </a:r>
            <a:r>
              <a:rPr lang="en-US" sz="2400" dirty="0" smtClean="0">
                <a:solidFill>
                  <a:srgbClr val="0070C0"/>
                </a:solidFill>
              </a:rPr>
              <a:t>measurement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Ship based ADCP data 	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0070C0"/>
                </a:solidFill>
              </a:rPr>
              <a:t>no surface measurement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...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Get creative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3635896" y="3099445"/>
            <a:ext cx="3816424" cy="545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48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Direct </a:t>
            </a:r>
            <a:r>
              <a:rPr lang="nl-NL" dirty="0" err="1" smtClean="0"/>
              <a:t>comparisson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/>
          </a:p>
        </p:txBody>
      </p:sp>
      <p:pic>
        <p:nvPicPr>
          <p:cNvPr id="7" name="ADCP_HF_Calm_mvlw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141" y="908720"/>
            <a:ext cx="6890897" cy="5168174"/>
          </a:xfrm>
        </p:spPr>
      </p:pic>
      <p:pic>
        <p:nvPicPr>
          <p:cNvPr id="5" name="Picture 6" descr="P10407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components analysis, Herron et al. 2016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184" y="1196752"/>
            <a:ext cx="7874000" cy="4300538"/>
          </a:xfrm>
        </p:spPr>
        <p:txBody>
          <a:bodyPr/>
          <a:lstStyle/>
          <a:p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6645717" cy="472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0102" y="2566887"/>
            <a:ext cx="5400600" cy="718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1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96262" cy="611187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Satellite images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099320"/>
            <a:ext cx="8931364" cy="57586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6235"/>
            <a:ext cx="8920640" cy="57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96262" cy="611187"/>
          </a:xfrm>
        </p:spPr>
        <p:txBody>
          <a:bodyPr/>
          <a:lstStyle/>
          <a:p>
            <a:r>
              <a:rPr lang="en-US" dirty="0" smtClean="0"/>
              <a:t>Present status and planning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052736"/>
            <a:ext cx="8697984" cy="4300538"/>
          </a:xfrm>
        </p:spPr>
        <p:txBody>
          <a:bodyPr/>
          <a:lstStyle/>
          <a:p>
            <a:pPr marL="0" indent="0"/>
            <a:r>
              <a:rPr lang="en-US" b="1" dirty="0" smtClean="0">
                <a:solidFill>
                  <a:srgbClr val="008BBF"/>
                </a:solidFill>
              </a:rPr>
              <a:t>2013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BBF"/>
                </a:solidFill>
              </a:rPr>
              <a:t>Proposal for new measurement equipment and 3D model development </a:t>
            </a:r>
          </a:p>
          <a:p>
            <a:pPr marL="0" indent="0"/>
            <a:r>
              <a:rPr lang="en-US" b="1" dirty="0" smtClean="0">
                <a:solidFill>
                  <a:srgbClr val="008BBF"/>
                </a:solidFill>
              </a:rPr>
              <a:t>2014</a:t>
            </a:r>
            <a:endParaRPr lang="en-US" dirty="0" smtClean="0">
              <a:solidFill>
                <a:srgbClr val="008BB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BBF"/>
                </a:solidFill>
              </a:rPr>
              <a:t>Two ADCP buoys installed / HF radar contract awarded</a:t>
            </a:r>
          </a:p>
          <a:p>
            <a:pPr marL="0" indent="0"/>
            <a:r>
              <a:rPr lang="en-US" b="1" dirty="0" smtClean="0">
                <a:solidFill>
                  <a:srgbClr val="008BBF"/>
                </a:solidFill>
              </a:rPr>
              <a:t>2015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BBF"/>
                </a:solidFill>
              </a:rPr>
              <a:t>HF radars operational mid 2015</a:t>
            </a:r>
          </a:p>
          <a:p>
            <a:pPr marL="0" indent="0"/>
            <a:r>
              <a:rPr lang="en-US" b="1" dirty="0" smtClean="0">
                <a:solidFill>
                  <a:srgbClr val="008BBF"/>
                </a:solidFill>
              </a:rPr>
              <a:t>2016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BBF"/>
                </a:solidFill>
              </a:rPr>
              <a:t>Trials with existing 3D model – not satisfactory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BBF"/>
                </a:solidFill>
              </a:rPr>
              <a:t>Development new </a:t>
            </a:r>
            <a:r>
              <a:rPr lang="en-US" dirty="0" smtClean="0">
                <a:solidFill>
                  <a:srgbClr val="008BBF"/>
                </a:solidFill>
              </a:rPr>
              <a:t>3D </a:t>
            </a:r>
            <a:r>
              <a:rPr lang="en-US" dirty="0">
                <a:solidFill>
                  <a:srgbClr val="008BBF"/>
                </a:solidFill>
              </a:rPr>
              <a:t>DFLOW FM North Sea </a:t>
            </a:r>
            <a:r>
              <a:rPr lang="en-US" dirty="0" smtClean="0">
                <a:solidFill>
                  <a:srgbClr val="008BBF"/>
                </a:solidFill>
              </a:rPr>
              <a:t>model</a:t>
            </a:r>
          </a:p>
          <a:p>
            <a:pPr marL="0" indent="0"/>
            <a:r>
              <a:rPr lang="en-US" b="1" dirty="0">
                <a:solidFill>
                  <a:srgbClr val="008BBF"/>
                </a:solidFill>
              </a:rPr>
              <a:t>2017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BBF"/>
                </a:solidFill>
              </a:rPr>
              <a:t>3D </a:t>
            </a:r>
            <a:r>
              <a:rPr lang="en-US" dirty="0">
                <a:solidFill>
                  <a:srgbClr val="008BBF"/>
                </a:solidFill>
              </a:rPr>
              <a:t>DFLOW FM North Sea </a:t>
            </a:r>
            <a:r>
              <a:rPr lang="en-US" dirty="0" smtClean="0">
                <a:solidFill>
                  <a:srgbClr val="008BBF"/>
                </a:solidFill>
              </a:rPr>
              <a:t>model </a:t>
            </a:r>
            <a:r>
              <a:rPr lang="en-US" dirty="0">
                <a:solidFill>
                  <a:srgbClr val="008BBF"/>
                </a:solidFill>
              </a:rPr>
              <a:t>operational</a:t>
            </a:r>
          </a:p>
          <a:p>
            <a:pPr marL="0" indent="0"/>
            <a:r>
              <a:rPr lang="en-US" b="1" dirty="0" smtClean="0">
                <a:solidFill>
                  <a:srgbClr val="00B0F0"/>
                </a:solidFill>
              </a:rPr>
              <a:t>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Validation </a:t>
            </a:r>
            <a:r>
              <a:rPr lang="en-US" dirty="0" err="1" smtClean="0">
                <a:solidFill>
                  <a:srgbClr val="00B0F0"/>
                </a:solidFill>
              </a:rPr>
              <a:t>measurments</a:t>
            </a:r>
            <a:endParaRPr lang="en-US" dirty="0" smtClean="0">
              <a:solidFill>
                <a:srgbClr val="00B0F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Start </a:t>
            </a:r>
            <a:r>
              <a:rPr lang="en-US" dirty="0" smtClean="0">
                <a:solidFill>
                  <a:srgbClr val="00B0F0"/>
                </a:solidFill>
              </a:rPr>
              <a:t>with new 3D DFLOW FM local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HF radar Data </a:t>
            </a:r>
            <a:r>
              <a:rPr lang="en-US" dirty="0">
                <a:solidFill>
                  <a:srgbClr val="00B0F0"/>
                </a:solidFill>
              </a:rPr>
              <a:t>assimilation </a:t>
            </a:r>
            <a:r>
              <a:rPr lang="en-US" dirty="0" smtClean="0">
                <a:solidFill>
                  <a:srgbClr val="00B0F0"/>
                </a:solidFill>
              </a:rPr>
              <a:t>trials</a:t>
            </a:r>
            <a:endParaRPr lang="en-US" b="1" dirty="0" smtClean="0">
              <a:solidFill>
                <a:srgbClr val="00B0F0"/>
              </a:solidFill>
            </a:endParaRPr>
          </a:p>
          <a:p>
            <a:pPr marL="0" indent="0"/>
            <a:endParaRPr lang="en-US" b="1" dirty="0" smtClean="0">
              <a:solidFill>
                <a:schemeClr val="accent1">
                  <a:lumMod val="90000"/>
                </a:schemeClr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37" y="5157192"/>
            <a:ext cx="679968" cy="10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http://www.rijnmond.nl/sites/default/files/imagecache/photo_popup/3/1/maersk_schip2_329964447B8BAA9EC1257BC9004D6DB8_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"/>
            <a:ext cx="9144000" cy="68560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131840" y="558924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Thank You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746125" y="217488"/>
            <a:ext cx="27815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 b="1" dirty="0" smtClean="0">
                <a:solidFill>
                  <a:schemeClr val="bg1"/>
                </a:solidFill>
              </a:rPr>
              <a:t>Our workspace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0" y="6238875"/>
            <a:ext cx="619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0" y="6286500"/>
            <a:ext cx="5810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12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" b="880"/>
          <a:stretch>
            <a:fillRect/>
          </a:stretch>
        </p:blipFill>
        <p:spPr bwMode="auto">
          <a:xfrm>
            <a:off x="876300" y="1025525"/>
            <a:ext cx="70104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912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Delft-FEWS forecasting in over 40 countries</a:t>
            </a:r>
            <a:endParaRPr lang="en-GB" altLang="en-US" dirty="0" smtClean="0"/>
          </a:p>
        </p:txBody>
      </p:sp>
      <p:pic>
        <p:nvPicPr>
          <p:cNvPr id="28675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448" y="908720"/>
            <a:ext cx="9144000" cy="5999162"/>
          </a:xfrm>
        </p:spPr>
      </p:pic>
    </p:spTree>
    <p:extLst>
      <p:ext uri="{BB962C8B-B14F-4D97-AF65-F5344CB8AC3E}">
        <p14:creationId xmlns:p14="http://schemas.microsoft.com/office/powerpoint/2010/main" val="17850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1016" y="980728"/>
            <a:ext cx="4378976" cy="5184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4644007" y="980728"/>
            <a:ext cx="4484737" cy="5184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Currents and waves forecasting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March 3 2015</a:t>
            </a:r>
            <a:endParaRPr lang="nl-NL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1" y="1018109"/>
            <a:ext cx="4166586" cy="3168352"/>
          </a:xfrm>
          <a:prstGeom prst="rect">
            <a:avLst/>
          </a:prstGeom>
        </p:spPr>
      </p:pic>
      <p:pic>
        <p:nvPicPr>
          <p:cNvPr id="6" name="Picture 6" descr="http://america-travels.com/wp-content/uploads/2011/01/Guanabara-B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86" y="4401978"/>
            <a:ext cx="2064372" cy="1548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07" y="3429000"/>
            <a:ext cx="4335735" cy="260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016" y="4437741"/>
            <a:ext cx="21210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accent1">
                    <a:lumMod val="50000"/>
                  </a:schemeClr>
                </a:solidFill>
              </a:rPr>
              <a:t>Rio de Janeiro</a:t>
            </a:r>
          </a:p>
          <a:p>
            <a:r>
              <a:rPr lang="nl-NL" b="1" dirty="0" smtClean="0">
                <a:solidFill>
                  <a:schemeClr val="accent1">
                    <a:lumMod val="50000"/>
                  </a:schemeClr>
                </a:solidFill>
              </a:rPr>
              <a:t>2016 </a:t>
            </a:r>
            <a:r>
              <a:rPr lang="nl-NL" b="1" dirty="0" err="1" smtClean="0">
                <a:solidFill>
                  <a:schemeClr val="accent1">
                    <a:lumMod val="50000"/>
                  </a:schemeClr>
                </a:solidFill>
              </a:rPr>
              <a:t>Olympics</a:t>
            </a:r>
            <a:endParaRPr lang="nl-N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Pre event clean-up</a:t>
            </a:r>
          </a:p>
          <a:p>
            <a:r>
              <a:rPr lang="nl-NL" dirty="0" err="1" smtClean="0">
                <a:solidFill>
                  <a:schemeClr val="accent1">
                    <a:lumMod val="50000"/>
                  </a:schemeClr>
                </a:solidFill>
              </a:rPr>
              <a:t>Sailing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50000"/>
                  </a:schemeClr>
                </a:solidFill>
              </a:rPr>
              <a:t>predictions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8909" y="1124744"/>
            <a:ext cx="4198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Abu Dhabi Ocean Observing System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Classic nested forecasting system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t="6705" r="12537" b="11485"/>
          <a:stretch>
            <a:fillRect/>
          </a:stretch>
        </p:blipFill>
        <p:spPr bwMode="auto">
          <a:xfrm>
            <a:off x="4718507" y="2059559"/>
            <a:ext cx="2487563" cy="163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8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4048"/>
            <a:ext cx="7848872" cy="5549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 of Rotterdam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68437" y="6031935"/>
            <a:ext cx="5112569" cy="6772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kern="12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95.000 movements of sea going vessels p/y</a:t>
            </a:r>
          </a:p>
          <a:p>
            <a:pPr algn="ctr"/>
            <a:r>
              <a:rPr lang="en-GB" kern="1200" dirty="0" smtClean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400.000 movements of inland freighters p/y</a:t>
            </a:r>
            <a:endParaRPr lang="en-GB" kern="0" dirty="0" smtClean="0"/>
          </a:p>
          <a:p>
            <a:endParaRPr lang="en-GB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217199"/>
            <a:ext cx="601159" cy="951835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4301108" y="2418259"/>
            <a:ext cx="720080" cy="4320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5868144" y="1268760"/>
            <a:ext cx="720080" cy="4320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3275856" y="3645024"/>
            <a:ext cx="720080" cy="4320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3635896" y="2996952"/>
            <a:ext cx="792088" cy="43204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35354"/>
              </p:ext>
            </p:extLst>
          </p:nvPr>
        </p:nvGraphicFramePr>
        <p:xfrm>
          <a:off x="6749049" y="1463676"/>
          <a:ext cx="2414654" cy="2224308"/>
        </p:xfrm>
        <a:graphic>
          <a:graphicData uri="http://schemas.openxmlformats.org/drawingml/2006/table">
            <a:tbl>
              <a:tblPr/>
              <a:tblGrid>
                <a:gridCol w="395416"/>
                <a:gridCol w="676636"/>
                <a:gridCol w="689176"/>
                <a:gridCol w="653426"/>
              </a:tblGrid>
              <a:tr h="653682"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effectLst/>
                        </a:rPr>
                        <a:t>Rank in</a:t>
                      </a:r>
                      <a:br>
                        <a:rPr lang="en-GB" sz="700" dirty="0">
                          <a:effectLst/>
                        </a:rPr>
                      </a:br>
                      <a:r>
                        <a:rPr lang="en-GB" sz="700" dirty="0">
                          <a:effectLst/>
                        </a:rPr>
                        <a:t>Europe</a:t>
                      </a:r>
                    </a:p>
                  </a:txBody>
                  <a:tcPr marL="34404" marR="75259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effectLst/>
                        </a:rPr>
                        <a:t>City</a:t>
                      </a:r>
                    </a:p>
                  </a:txBody>
                  <a:tcPr marL="34404" marR="75259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>
                          <a:effectLst/>
                        </a:rPr>
                        <a:t>Country</a:t>
                      </a:r>
                    </a:p>
                  </a:txBody>
                  <a:tcPr marL="34404" marR="75259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u="none" strike="noStrike" dirty="0">
                          <a:solidFill>
                            <a:srgbClr val="0B0080"/>
                          </a:solidFill>
                          <a:effectLst/>
                          <a:hlinkClick r:id="rId5" tooltip="Twenty-foot equivalent unit"/>
                        </a:rPr>
                        <a:t>TEU's</a:t>
                      </a:r>
                      <a:r>
                        <a:rPr lang="en-GB" sz="700" dirty="0">
                          <a:effectLst/>
                        </a:rPr>
                        <a:t> in</a:t>
                      </a:r>
                      <a:br>
                        <a:rPr lang="en-GB" sz="700" dirty="0">
                          <a:effectLst/>
                        </a:rPr>
                      </a:br>
                      <a:r>
                        <a:rPr lang="en-GB" sz="700" dirty="0">
                          <a:effectLst/>
                        </a:rPr>
                        <a:t>2015</a:t>
                      </a:r>
                      <a:r>
                        <a:rPr lang="en-GB" sz="700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6"/>
                        </a:rPr>
                        <a:t>[1]</a:t>
                      </a:r>
                      <a:endParaRPr lang="en-GB" sz="700" dirty="0">
                        <a:effectLst/>
                      </a:endParaRPr>
                    </a:p>
                  </a:txBody>
                  <a:tcPr marL="34404" marR="75259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274482"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1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7" tooltip="Rotterdam"/>
                        </a:rPr>
                        <a:t>Rotterdam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 </a:t>
                      </a:r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8" tooltip="Netherlands"/>
                        </a:rPr>
                        <a:t>Netherlands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>
                          <a:effectLst/>
                        </a:rPr>
                        <a:t>11,577,000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2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9" tooltip="Antwerp"/>
                        </a:rPr>
                        <a:t>Antwerp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 </a:t>
                      </a:r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0" tooltip="Belgium"/>
                        </a:rPr>
                        <a:t>Belgium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>
                          <a:effectLst/>
                        </a:rPr>
                        <a:t>9,370,000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3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1" tooltip="Hamburg"/>
                        </a:rPr>
                        <a:t>Hamburg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 </a:t>
                      </a:r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2" tooltip="Germany"/>
                        </a:rPr>
                        <a:t>Germany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8,848,000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4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3" tooltip="Bremerhaven"/>
                        </a:rPr>
                        <a:t>Bremerhaven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 </a:t>
                      </a:r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2" tooltip="Germany"/>
                        </a:rPr>
                        <a:t>Germany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5,467,000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5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4" tooltip="Valencia, Spain"/>
                        </a:rPr>
                        <a:t>Valencia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 </a:t>
                      </a:r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5" tooltip="Spain"/>
                        </a:rPr>
                        <a:t>Spain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4,609,000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6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6" tooltip="Algeciras"/>
                        </a:rPr>
                        <a:t>Algeciras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 </a:t>
                      </a:r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5" tooltip="Spain"/>
                        </a:rPr>
                        <a:t>Spain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4,516,000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7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7" tooltip="Felixstowe"/>
                        </a:rPr>
                        <a:t>Felixstowe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>
                          <a:effectLst/>
                        </a:rPr>
                        <a:t> </a:t>
                      </a:r>
                      <a:r>
                        <a:rPr lang="en-GB" sz="700" u="none" strike="noStrike">
                          <a:solidFill>
                            <a:srgbClr val="0B0080"/>
                          </a:solidFill>
                          <a:effectLst/>
                          <a:hlinkClick r:id="rId18" tooltip="United Kingdom"/>
                        </a:rPr>
                        <a:t>United Kingdom</a:t>
                      </a:r>
                      <a:endParaRPr lang="en-GB" sz="700">
                        <a:effectLst/>
                      </a:endParaRP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>
                          <a:effectLst/>
                        </a:rPr>
                        <a:t>4,043,000</a:t>
                      </a:r>
                    </a:p>
                  </a:txBody>
                  <a:tcPr marL="34404" marR="34404" marT="17202" marB="1720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s://upload.wikimedia.org/wikipedia/commons/thumb/2/20/Flag_of_the_Netherlands.svg/23px-Flag_of_the_Netherlands.svg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5713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upload.wikimedia.org/wikipedia/commons/thumb/9/92/Flag_of_Belgium_%28civil%29.svg/23px-Flag_of_Belgium_%28civil%29.svg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5713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thumb/b/ba/Flag_of_Germany.svg/23px-Flag_of_Germany.svg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5713"/>
            <a:ext cx="2190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upload.wikimedia.org/wikipedia/en/thumb/b/ba/Flag_of_Germany.svg/23px-Flag_of_Germany.svg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5713"/>
            <a:ext cx="2190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en/thumb/9/9a/Flag_of_Spain.svg/23px-Flag_of_Spain.svg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5713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en/thumb/9/9a/Flag_of_Spain.svg/23px-Flag_of_Spain.svg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5713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en/thumb/a/ae/Flag_of_the_United_Kingdom.svg/23px-Flag_of_the_United_Kingdom.svg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55713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ame 19"/>
          <p:cNvSpPr/>
          <p:nvPr/>
        </p:nvSpPr>
        <p:spPr>
          <a:xfrm>
            <a:off x="3853061" y="3810376"/>
            <a:ext cx="792088" cy="43204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Frame 20"/>
          <p:cNvSpPr/>
          <p:nvPr/>
        </p:nvSpPr>
        <p:spPr>
          <a:xfrm>
            <a:off x="7092280" y="994048"/>
            <a:ext cx="792088" cy="43204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6444741" y="994048"/>
            <a:ext cx="792088" cy="43204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Frame 22"/>
          <p:cNvSpPr/>
          <p:nvPr/>
        </p:nvSpPr>
        <p:spPr>
          <a:xfrm>
            <a:off x="683568" y="3444999"/>
            <a:ext cx="720080" cy="4320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683568" y="5776071"/>
            <a:ext cx="720080" cy="4320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Frame 24"/>
          <p:cNvSpPr/>
          <p:nvPr/>
        </p:nvSpPr>
        <p:spPr>
          <a:xfrm>
            <a:off x="1556048" y="2856781"/>
            <a:ext cx="720080" cy="4320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6671"/>
            <a:ext cx="3275856" cy="971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9144000" cy="611187"/>
          </a:xfrm>
        </p:spPr>
        <p:txBody>
          <a:bodyPr/>
          <a:lstStyle/>
          <a:p>
            <a:r>
              <a:rPr lang="en-US" dirty="0" smtClean="0"/>
              <a:t>Access to the port Rotterdam: pilots perspective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47332" y="4235243"/>
            <a:ext cx="244827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008BBF"/>
                </a:solidFill>
                <a:latin typeface="Arial" charset="0"/>
              </a:rPr>
              <a:t>Tide</a:t>
            </a:r>
          </a:p>
          <a:p>
            <a:r>
              <a:rPr lang="en-GB" kern="0" dirty="0" smtClean="0">
                <a:solidFill>
                  <a:srgbClr val="008BBF"/>
                </a:solidFill>
              </a:rPr>
              <a:t>Swell</a:t>
            </a:r>
            <a:endParaRPr lang="en-GB" dirty="0">
              <a:solidFill>
                <a:srgbClr val="008BBF"/>
              </a:solidFill>
              <a:latin typeface="Arial" charset="0"/>
            </a:endParaRPr>
          </a:p>
          <a:p>
            <a:r>
              <a:rPr lang="en-GB" kern="0" dirty="0" smtClean="0">
                <a:solidFill>
                  <a:srgbClr val="008BBF"/>
                </a:solidFill>
              </a:rPr>
              <a:t>Cross currents</a:t>
            </a:r>
          </a:p>
          <a:p>
            <a:r>
              <a:rPr lang="en-US" kern="0" dirty="0" smtClean="0">
                <a:solidFill>
                  <a:srgbClr val="008BBF"/>
                </a:solidFill>
              </a:rPr>
              <a:t>Ship specifications </a:t>
            </a:r>
            <a:endParaRPr lang="en-GB" kern="0" dirty="0" smtClean="0">
              <a:solidFill>
                <a:srgbClr val="008BBF"/>
              </a:solidFill>
            </a:endParaRP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" y="1052735"/>
            <a:ext cx="4932560" cy="417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328" y="1268760"/>
            <a:ext cx="4248472" cy="6480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Euro and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aas channel depth 24 m.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7569621" y="4313470"/>
            <a:ext cx="144016" cy="1287151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8B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4728" y="475203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kern="0" dirty="0" smtClean="0">
                <a:solidFill>
                  <a:srgbClr val="008BBF"/>
                </a:solidFill>
              </a:rPr>
              <a:t>time window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12" y="1484784"/>
            <a:ext cx="3586316" cy="20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088474" cy="491829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5296"/>
            <a:ext cx="3880112" cy="4562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 at the mouth of river Rhine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63" y="2109258"/>
            <a:ext cx="2170180" cy="2154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52" y="5007877"/>
            <a:ext cx="733713" cy="1161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045410"/>
            <a:ext cx="2535941" cy="11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Complex salinity and current structures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904" y="836712"/>
            <a:ext cx="8964488" cy="672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7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26" y="1260384"/>
            <a:ext cx="2833440" cy="1888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1" y="260648"/>
            <a:ext cx="8196262" cy="611187"/>
          </a:xfrm>
        </p:spPr>
        <p:txBody>
          <a:bodyPr/>
          <a:lstStyle/>
          <a:p>
            <a:r>
              <a:rPr lang="en-US" dirty="0"/>
              <a:t>Seaward extension of </a:t>
            </a:r>
            <a:r>
              <a:rPr lang="en-US" dirty="0" smtClean="0"/>
              <a:t>Port 2011</a:t>
            </a:r>
            <a:r>
              <a:rPr lang="nl-NL" dirty="0" smtClean="0"/>
              <a:t/>
            </a:r>
            <a:br>
              <a:rPr lang="nl-NL" dirty="0" smtClean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 2015</a:t>
            </a: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567486" y="3171048"/>
            <a:ext cx="237626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rgbClr val="008BBF"/>
                </a:solidFill>
              </a:rPr>
              <a:t>Pole with </a:t>
            </a:r>
            <a:r>
              <a:rPr lang="en-US" dirty="0" smtClean="0">
                <a:solidFill>
                  <a:srgbClr val="008BBF"/>
                </a:solidFill>
              </a:rPr>
              <a:t>ADCP’s</a:t>
            </a:r>
          </a:p>
          <a:p>
            <a:r>
              <a:rPr lang="en-US" dirty="0" smtClean="0">
                <a:solidFill>
                  <a:srgbClr val="008BBF"/>
                </a:solidFill>
              </a:rPr>
              <a:t>(end of life)</a:t>
            </a:r>
            <a:endParaRPr lang="nl-NL" dirty="0" smtClean="0">
              <a:solidFill>
                <a:srgbClr val="008BBF"/>
              </a:solidFill>
            </a:endParaRPr>
          </a:p>
          <a:p>
            <a:endParaRPr lang="nl-NL" dirty="0" smtClean="0">
              <a:solidFill>
                <a:srgbClr val="008BB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0" y="1239206"/>
            <a:ext cx="6044556" cy="437958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347864" y="2204864"/>
            <a:ext cx="3528392" cy="72008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05234" y="5612715"/>
            <a:ext cx="7874000" cy="55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008BBF"/>
                </a:solidFill>
              </a:rPr>
              <a:t>2D hydrodynamic forecast model  </a:t>
            </a:r>
            <a:r>
              <a:rPr lang="en-US" kern="0" dirty="0" smtClean="0">
                <a:solidFill>
                  <a:srgbClr val="008BBF"/>
                </a:solidFill>
                <a:sym typeface="Wingdings" panose="05000000000000000000" pitchFamily="2" charset="2"/>
              </a:rPr>
              <a:t> depth averaged currents</a:t>
            </a:r>
            <a:endParaRPr lang="nl-NL" kern="0" dirty="0" smtClean="0">
              <a:solidFill>
                <a:srgbClr val="008BB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37" y="5003780"/>
            <a:ext cx="679968" cy="10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tares template 2010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Deltares Template</Template>
  <TotalTime>2691</TotalTime>
  <Words>428</Words>
  <Application>Microsoft Office PowerPoint</Application>
  <PresentationFormat>On-screen Show (4:3)</PresentationFormat>
  <Paragraphs>165</Paragraphs>
  <Slides>18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Deltares template 2010</vt:lpstr>
      <vt:lpstr>Navigation information  Port of Rotterdam Development of HF radar and 3D Model 2015- 2018</vt:lpstr>
      <vt:lpstr>PowerPoint Presentation</vt:lpstr>
      <vt:lpstr>Delft-FEWS forecasting in over 40 countries</vt:lpstr>
      <vt:lpstr> Currents and waves forecasting</vt:lpstr>
      <vt:lpstr>The port of Rotterdam</vt:lpstr>
      <vt:lpstr>Access to the port Rotterdam: pilots perspective</vt:lpstr>
      <vt:lpstr>Hydrodynamics at the mouth of river Rhine </vt:lpstr>
      <vt:lpstr>Complex salinity and current structures</vt:lpstr>
      <vt:lpstr>Seaward extension of Port 2011 </vt:lpstr>
      <vt:lpstr>Proposal 2013: 3D forecast &amp; HF radar</vt:lpstr>
      <vt:lpstr>Functional specs HF radar</vt:lpstr>
      <vt:lpstr>HF radar &amp; 2D model</vt:lpstr>
      <vt:lpstr>How to validate?</vt:lpstr>
      <vt:lpstr>Direct comparisson</vt:lpstr>
      <vt:lpstr>Tidal components analysis, Herron et al. 2016 </vt:lpstr>
      <vt:lpstr>Satellite images</vt:lpstr>
      <vt:lpstr>Present status and planning</vt:lpstr>
      <vt:lpstr>PowerPoint Presentation</vt:lpstr>
    </vt:vector>
  </TitlesOfParts>
  <Company>Stichting 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Schip als informatiebron Boor als sensor</dc:title>
  <dc:creator>Rinus Schroevers</dc:creator>
  <cp:lastModifiedBy>Rinus Schroevers</cp:lastModifiedBy>
  <cp:revision>180</cp:revision>
  <cp:lastPrinted>2007-11-21T13:24:47Z</cp:lastPrinted>
  <dcterms:created xsi:type="dcterms:W3CDTF">2012-12-12T09:19:02Z</dcterms:created>
  <dcterms:modified xsi:type="dcterms:W3CDTF">2017-09-25T15:37:41Z</dcterms:modified>
</cp:coreProperties>
</file>